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11"/>
  </p:handoutMasterIdLst>
  <p:sldIdLst>
    <p:sldId id="268" r:id="rId2"/>
    <p:sldId id="264" r:id="rId3"/>
    <p:sldId id="267" r:id="rId4"/>
    <p:sldId id="275" r:id="rId5"/>
    <p:sldId id="276" r:id="rId6"/>
    <p:sldId id="277" r:id="rId7"/>
    <p:sldId id="278" r:id="rId8"/>
    <p:sldId id="273" r:id="rId9"/>
    <p:sldId id="274" r:id="rId1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5695DCF-9801-4382-AE74-FE1F5ABB660E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1AFA32C-A2C2-46AF-A5FF-2AA91C2B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2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8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8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6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1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9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7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4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9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9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8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1C4B3-9A7F-498A-B456-35152CB6AED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214AB-C5B0-4AF7-ABDF-11ED5D696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7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Review of 15A NCAC 2E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step process</a:t>
            </a:r>
            <a:endParaRPr lang="en-US" dirty="0"/>
          </a:p>
          <a:p>
            <a:pPr lvl="1"/>
            <a:r>
              <a:rPr lang="en-US" dirty="0" smtClean="0"/>
              <a:t>Step 1 Agency determination</a:t>
            </a:r>
          </a:p>
          <a:p>
            <a:pPr lvl="2"/>
            <a:r>
              <a:rPr lang="en-US" dirty="0" smtClean="0"/>
              <a:t>Initial determination and public comment period</a:t>
            </a:r>
          </a:p>
          <a:p>
            <a:pPr lvl="1"/>
            <a:r>
              <a:rPr lang="en-US" dirty="0" smtClean="0"/>
              <a:t>Step 2 Rules Review Commission(</a:t>
            </a:r>
            <a:r>
              <a:rPr lang="en-US" dirty="0" err="1" smtClean="0"/>
              <a:t>RRC</a:t>
            </a:r>
            <a:r>
              <a:rPr lang="en-US" dirty="0" smtClean="0"/>
              <a:t>) review</a:t>
            </a:r>
          </a:p>
          <a:p>
            <a:pPr lvl="2"/>
            <a:r>
              <a:rPr lang="en-US" dirty="0" smtClean="0"/>
              <a:t>Reviews agency’s report and makes final determination</a:t>
            </a:r>
          </a:p>
          <a:p>
            <a:pPr marL="746125" lvl="1" indent="-288925"/>
            <a:r>
              <a:rPr lang="en-US" dirty="0" smtClean="0"/>
              <a:t>Step 3 Administrative Procedure Oversight (APO) Committee consultation</a:t>
            </a:r>
          </a:p>
          <a:p>
            <a:pPr marL="1146175" lvl="2" indent="-288925"/>
            <a:r>
              <a:rPr lang="en-US" dirty="0" smtClean="0"/>
              <a:t>Opportunity to review final determination before it becomes effective</a:t>
            </a:r>
          </a:p>
          <a:p>
            <a:pPr marL="1603375" lvl="3" indent="-28892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Unnecessary</a:t>
            </a:r>
          </a:p>
          <a:p>
            <a:pPr lvl="1"/>
            <a:r>
              <a:rPr lang="en-US" dirty="0" smtClean="0"/>
              <a:t>Rule will expire and be removed from code</a:t>
            </a:r>
          </a:p>
          <a:p>
            <a:r>
              <a:rPr lang="en-US" dirty="0" smtClean="0"/>
              <a:t>Necessary </a:t>
            </a:r>
            <a:r>
              <a:rPr lang="en-US" b="1" dirty="0" smtClean="0"/>
              <a:t>without</a:t>
            </a:r>
            <a:r>
              <a:rPr lang="en-US" dirty="0" smtClean="0"/>
              <a:t> substantive public interest</a:t>
            </a:r>
          </a:p>
          <a:p>
            <a:pPr lvl="1"/>
            <a:r>
              <a:rPr lang="en-US" dirty="0" smtClean="0"/>
              <a:t>Rule will remain in effect without further action</a:t>
            </a:r>
          </a:p>
          <a:p>
            <a:r>
              <a:rPr lang="en-US" dirty="0" smtClean="0"/>
              <a:t>Necessary </a:t>
            </a:r>
            <a:r>
              <a:rPr lang="en-US" b="1" dirty="0" smtClean="0"/>
              <a:t>with</a:t>
            </a:r>
            <a:r>
              <a:rPr lang="en-US" dirty="0" smtClean="0"/>
              <a:t> substantive public interest</a:t>
            </a:r>
          </a:p>
          <a:p>
            <a:pPr lvl="1"/>
            <a:r>
              <a:rPr lang="en-US" dirty="0" smtClean="0"/>
              <a:t>Rule shall be readopted as if it was new in accordance with APA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15A NCAC 02E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363139"/>
              </p:ext>
            </p:extLst>
          </p:nvPr>
        </p:nvGraphicFramePr>
        <p:xfrm>
          <a:off x="457200" y="1676400"/>
          <a:ext cx="80772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69748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+mj-lt"/>
                        </a:rPr>
                        <a:t>Rule Citation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+mj-lt"/>
                        </a:rPr>
                        <a:t>Rule Title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+mj-lt"/>
                        </a:rPr>
                        <a:t> Initial Determination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+mj-lt"/>
                        </a:rPr>
                        <a:t>15A</a:t>
                      </a:r>
                      <a:r>
                        <a:rPr lang="en-US" baseline="0" dirty="0" smtClean="0">
                          <a:latin typeface="+mj-lt"/>
                        </a:rPr>
                        <a:t> </a:t>
                      </a:r>
                      <a:r>
                        <a:rPr lang="en-US" baseline="0" dirty="0" err="1" smtClean="0">
                          <a:latin typeface="+mj-lt"/>
                        </a:rPr>
                        <a:t>NCAC</a:t>
                      </a:r>
                      <a:r>
                        <a:rPr lang="en-US" baseline="0" dirty="0" smtClean="0">
                          <a:latin typeface="+mj-lt"/>
                        </a:rPr>
                        <a:t> 02E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+mj-lt"/>
                        </a:rPr>
                        <a:t>WATER USE REGISTRATION AND ALLOCATION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581400"/>
            <a:ext cx="8001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.0100 General Provisions (2 rules)</a:t>
            </a:r>
          </a:p>
          <a:p>
            <a:r>
              <a:rPr lang="en-US" dirty="0" smtClean="0"/>
              <a:t>Section .0300 Registration of Water Withdrawals and Transfers (1 rule)</a:t>
            </a:r>
          </a:p>
          <a:p>
            <a:r>
              <a:rPr lang="en-US" dirty="0" smtClean="0"/>
              <a:t>Section .0400 Regulation of Surface Water Transfers (2 rules)</a:t>
            </a:r>
          </a:p>
          <a:p>
            <a:r>
              <a:rPr lang="en-US" dirty="0" smtClean="0"/>
              <a:t>Section .0500 Central Coastal Plain Capacity Use Area (7 rules)</a:t>
            </a:r>
          </a:p>
          <a:p>
            <a:r>
              <a:rPr lang="en-US" dirty="0" smtClean="0"/>
              <a:t>Section .0600 Water Use During Droughts and Water Supply Emergencies (15 rules)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Initial Determinations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343819"/>
              </p:ext>
            </p:extLst>
          </p:nvPr>
        </p:nvGraphicFramePr>
        <p:xfrm>
          <a:off x="381000" y="1905000"/>
          <a:ext cx="8458200" cy="390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7385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Section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Citation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and Last Agency Action on the Rule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Agency Determination [150B-21.3A(c)(1)a]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Implements or Conforms to Federal Regulation [150B-21.3A(e)]</a:t>
                      </a:r>
                    </a:p>
                  </a:txBody>
                  <a:tcPr marL="0" marR="0" marT="0" marB="0" anchor="ctr"/>
                </a:tc>
              </a:tr>
              <a:tr h="55387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 .0100 ‑ GENERAL PROVISIONS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.0106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Amended Eff. August 1, 2002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553877">
                <a:tc>
                  <a:txBody>
                    <a:bodyPr/>
                    <a:lstStyle/>
                    <a:p>
                      <a:pPr algn="l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.0107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Amended Eff. August 1, 2002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67136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 .0300 ‑ REGISTRATION OF WATER WITHDRAWALS AND TRANSFERS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.0301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APPLICATION; PROCESSING FEES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Amended Eff. September 1, 1994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73850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 .0400 - REGULATION OF SURFACE WATER TRANSFERS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.0401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APPLICABILITY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September 1, 1994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553877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.0402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JUDICIAL REVIEW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September 1, 1994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5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604881"/>
              </p:ext>
            </p:extLst>
          </p:nvPr>
        </p:nvGraphicFramePr>
        <p:xfrm>
          <a:off x="457200" y="975360"/>
          <a:ext cx="8229600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Section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Citation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and Last Agency Action on the Rule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Agency Determination [150B-21.3A(c)(1)a]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Implements or Conforms to Federal Regulation [150B-21.3A(e)]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 .0500 - CENTRAL COASTAL PLAIN CAPACITY USE AREA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.0501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DECLARATION AND DELINEATION OF CENTRAL COASTAL PLAIN CAPACITY USE AREA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August 1, 2002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.0502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WITHDRAWAL PERMITS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August 1, 2002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.0503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PRESCRIBED WATER USE REDUCTIONS IN CRETACEOUS AQUIFER ZONES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August 1, 2002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.0504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REQUIREMENTS FOR ENTRY AND INSPECTION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August 1, 2002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.0505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ACCEPTABLE WITHDRAWAL METHODS THAT DO NOT REQUIRE A PERMIT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August 1, 2002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.0506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CENTRAL COASTAL PLAIN CAPACITY USE AREA STATUS REPORT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August 1, 2002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.0507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August 1, 2002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85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784387"/>
              </p:ext>
            </p:extLst>
          </p:nvPr>
        </p:nvGraphicFramePr>
        <p:xfrm>
          <a:off x="381000" y="381000"/>
          <a:ext cx="8229600" cy="659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Section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Citation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and Last Agency Action on the Rule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Agency Determination [150B-21.3A(c)(1)a]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Implements or Conforms to Federal Regulation [150B-21.3A(e)]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 .0600 – WATER USE DURING DROUGHTS AND WATER SUPPLY EMERGENCIES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.0601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SCOPE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.0602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DEFINITIONS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.0603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INFORMATION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.0604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ANNUAL REPORTING OF WATER USE DATA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.0605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USE REDUCTION REPORTING, NEW WATER WITHDRAWAL REPORTING AND REGIONAL COORDINATION DURING DROUGHTS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.0606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SHORTAGE RESPONSE PLANNING REQUIREMENTS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PUBLICLY AND PRIVATELY OWNED WATER SYSTEM WATER SHORTAGE RESPONSE PLANNING REQUIREMENTS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.0608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STATE AGENCY WATER SHORTAGE RESPONSE PLANNING REQUIREMENTS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74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516228"/>
              </p:ext>
            </p:extLst>
          </p:nvPr>
        </p:nvGraphicFramePr>
        <p:xfrm>
          <a:off x="457200" y="533400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Section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Citation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Rule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and Last Agency Action on the Rule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Agency Determination [150B-21.3A(c)(1)a]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Implements or Conforms to Federal Regulation [150B-21.3A(e)]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.0609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 GOVERNMENT WATER SHORTAGE RESPONSE PLANNING REQUIREMENTS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.0610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BUSINESS AND INDUSTRIAL WATER SHORTAGE RESPONSE PLANNING REQUIREMENTS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AGRICULTURAL AND HORTICULTURAL WATER SHORTAGE RESPONSE PLANNING REQUIREMENTS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DEFAULT WATER SHORTAGE RESPONSE PLANNING MEASURES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DEFAULT WATER USE REDUCTION MEASURES DURING NCDMAC EXTREME DROUGHT DESIGNATIONS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DEFAULT WATER USE REDUCTION MEASURES DURING NCDMAC EXCEPTIONAL DROUGHT DESIGNATIONS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15A NCAC 02E .0615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REUSE DURING DROUGHTS AND WATER EMERGENCIES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Eff. March 19, 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Necessary with substantive public interest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50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Initial Determinations, WAC – Nov 2015</a:t>
            </a:r>
            <a:endParaRPr lang="en-US" dirty="0"/>
          </a:p>
          <a:p>
            <a:r>
              <a:rPr lang="en-US" dirty="0" smtClean="0"/>
              <a:t>Approve </a:t>
            </a:r>
            <a:r>
              <a:rPr lang="en-US" dirty="0"/>
              <a:t>D</a:t>
            </a:r>
            <a:r>
              <a:rPr lang="en-US" dirty="0" smtClean="0"/>
              <a:t>eterminations for public comment,  EMC -   Jan 2016</a:t>
            </a:r>
            <a:endParaRPr lang="en-US" dirty="0"/>
          </a:p>
          <a:p>
            <a:r>
              <a:rPr lang="en-US" dirty="0" smtClean="0"/>
              <a:t>Public Comment Period, Feb - Apr 2016</a:t>
            </a:r>
          </a:p>
          <a:p>
            <a:r>
              <a:rPr lang="en-US" dirty="0" smtClean="0"/>
              <a:t>Update, WAC -   July 2016</a:t>
            </a:r>
          </a:p>
          <a:p>
            <a:r>
              <a:rPr lang="en-US" dirty="0" smtClean="0"/>
              <a:t>Action to approve Determinations, EMC -   Sep 2016</a:t>
            </a:r>
          </a:p>
          <a:p>
            <a:r>
              <a:rPr lang="en-US" dirty="0" smtClean="0"/>
              <a:t>Report Due to RRC -  Oct 2016</a:t>
            </a:r>
          </a:p>
          <a:p>
            <a:r>
              <a:rPr lang="en-US" dirty="0" smtClean="0"/>
              <a:t>APO of General Assembly, 60 days, Final Determination effective – Dec 2016</a:t>
            </a:r>
          </a:p>
          <a:p>
            <a:r>
              <a:rPr lang="en-US" dirty="0" smtClean="0"/>
              <a:t>Commence Rulemaking to re-adopt rules in accordance with APA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9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Approval to Proceed with Rules Review of Rules 15A NCAC 02E in accordance with SL2013-413</a:t>
            </a:r>
          </a:p>
        </p:txBody>
      </p:sp>
    </p:spTree>
    <p:extLst>
      <p:ext uri="{BB962C8B-B14F-4D97-AF65-F5344CB8AC3E}">
        <p14:creationId xmlns:p14="http://schemas.microsoft.com/office/powerpoint/2010/main" val="106600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</TotalTime>
  <Words>1050</Words>
  <Application>Microsoft Office PowerPoint</Application>
  <PresentationFormat>On-screen Show (4:3)</PresentationFormat>
  <Paragraphs>202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Regulatory Review of 15A NCAC 2E</vt:lpstr>
      <vt:lpstr>Determinations</vt:lpstr>
      <vt:lpstr>15A NCAC 02E</vt:lpstr>
      <vt:lpstr>Summary of Initial Determinations</vt:lpstr>
      <vt:lpstr>PowerPoint Presentation</vt:lpstr>
      <vt:lpstr>PowerPoint Presentation</vt:lpstr>
      <vt:lpstr>PowerPoint Presentation</vt:lpstr>
      <vt:lpstr>Schedule</vt:lpstr>
      <vt:lpstr>Staff Recommendation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Reform Act of 2013 (HB 74)</dc:title>
  <dc:creator>Gary S Kreiser</dc:creator>
  <cp:lastModifiedBy>Nimmer, Kim</cp:lastModifiedBy>
  <cp:revision>76</cp:revision>
  <cp:lastPrinted>2014-02-10T15:15:11Z</cp:lastPrinted>
  <dcterms:created xsi:type="dcterms:W3CDTF">2014-02-04T15:59:00Z</dcterms:created>
  <dcterms:modified xsi:type="dcterms:W3CDTF">2015-10-13T18:29:19Z</dcterms:modified>
</cp:coreProperties>
</file>